
<file path=[Content_Types].xml><?xml version="1.0" encoding="utf-8"?>
<Types xmlns="http://schemas.openxmlformats.org/package/2006/content-types">
  <Default Extension="3395CBA0" ContentType="image/pn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9" r:id="rId3"/>
    <p:sldId id="261" r:id="rId4"/>
    <p:sldId id="257" r:id="rId5"/>
    <p:sldId id="258" r:id="rId6"/>
    <p:sldId id="260" r:id="rId7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10" d="100"/>
          <a:sy n="110" d="100"/>
        </p:scale>
        <p:origin x="2412" y="-137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4T06:11:49.714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0,'530'132'0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4T06:12:58.719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0,'862'66'0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4T06:13:03.528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0,'750'88'0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8-14T06:11:53.459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25,'1'-1,"-1"0,0 0,1 0,-1 0,1 0,-1 0,1 0,0 0,-1 1,1-1,0 0,0 0,-1 1,1-1,0 1,0-1,0 0,0 1,0 0,0-1,0 1,0 0,0-1,0 1,0 0,0 0,1 0,35-4,-33 3,12 0,0 0,1 0,-1 2,0 0,1 1,-1 1,0 0,0 1,0 0,18 9,-17-6,0-1,27 6,-21-6,-8-2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4T06:12:19.406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0,'2143'43'0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8-14T06:12:24.028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0,'17'1,"0"1,27 6,32 3,80 11,21 1,-120-15,-43-3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4T06:12:32.150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0,'641'265'0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4T06:12:37.812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0,'751'112'0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8-14T06:12:42.618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8-14T06:12:46.712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284 1,'-3'0,"-6"0,-5 0,-3 0,1 3,-1 2,-1 0,-1-1,-2-2,0 0,-1-1,0-1,0 0,0 0,0 0,3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8-14T06:12:49.603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153 89,'0'-4,"-3"-1,-6 0,-4-2,-5-1,2-2,-1 0,3-1,0 0,-2 3,-1 2,1 3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57" indent="0" algn="ctr">
              <a:buNone/>
              <a:defRPr sz="1500"/>
            </a:lvl2pPr>
            <a:lvl3pPr marL="685714" indent="0" algn="ctr">
              <a:buNone/>
              <a:defRPr sz="1350"/>
            </a:lvl3pPr>
            <a:lvl4pPr marL="1028571" indent="0" algn="ctr">
              <a:buNone/>
              <a:defRPr sz="1200"/>
            </a:lvl4pPr>
            <a:lvl5pPr marL="1371428" indent="0" algn="ctr">
              <a:buNone/>
              <a:defRPr sz="1200"/>
            </a:lvl5pPr>
            <a:lvl6pPr marL="1714284" indent="0" algn="ctr">
              <a:buNone/>
              <a:defRPr sz="1200"/>
            </a:lvl6pPr>
            <a:lvl7pPr marL="2057142" indent="0" algn="ctr">
              <a:buNone/>
              <a:defRPr sz="1200"/>
            </a:lvl7pPr>
            <a:lvl8pPr marL="2399998" indent="0" algn="ctr">
              <a:buNone/>
              <a:defRPr sz="1200"/>
            </a:lvl8pPr>
            <a:lvl9pPr marL="2742855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56E8-DBD3-4E2B-86FD-8235C842E7A8}" type="datetimeFigureOut">
              <a:rPr lang="nb-NO" smtClean="0"/>
              <a:t>14.08.2025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18A3A-3D53-49A2-973B-C05DE7C95F8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1178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56E8-DBD3-4E2B-86FD-8235C842E7A8}" type="datetimeFigureOut">
              <a:rPr lang="nb-NO" smtClean="0"/>
              <a:t>14.08.2025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18A3A-3D53-49A2-973B-C05DE7C95F8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6712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56E8-DBD3-4E2B-86FD-8235C842E7A8}" type="datetimeFigureOut">
              <a:rPr lang="nb-NO" smtClean="0"/>
              <a:t>14.08.2025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18A3A-3D53-49A2-973B-C05DE7C95F8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4471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56E8-DBD3-4E2B-86FD-8235C842E7A8}" type="datetimeFigureOut">
              <a:rPr lang="nb-NO" smtClean="0"/>
              <a:t>14.08.2025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18A3A-3D53-49A2-973B-C05DE7C95F8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9663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9" y="2469625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9" y="6629231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8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14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2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8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14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8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56E8-DBD3-4E2B-86FD-8235C842E7A8}" type="datetimeFigureOut">
              <a:rPr lang="nb-NO" smtClean="0"/>
              <a:t>14.08.2025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18A3A-3D53-49A2-973B-C05DE7C95F8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8996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56E8-DBD3-4E2B-86FD-8235C842E7A8}" type="datetimeFigureOut">
              <a:rPr lang="nb-NO" smtClean="0"/>
              <a:t>14.08.2025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18A3A-3D53-49A2-973B-C05DE7C95F8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7413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4" y="527406"/>
            <a:ext cx="5915025" cy="191470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428348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7" indent="0">
              <a:buNone/>
              <a:defRPr sz="1500" b="1"/>
            </a:lvl2pPr>
            <a:lvl3pPr marL="685714" indent="0">
              <a:buNone/>
              <a:defRPr sz="1350" b="1"/>
            </a:lvl3pPr>
            <a:lvl4pPr marL="1028571" indent="0">
              <a:buNone/>
              <a:defRPr sz="1200" b="1"/>
            </a:lvl4pPr>
            <a:lvl5pPr marL="1371428" indent="0">
              <a:buNone/>
              <a:defRPr sz="1200" b="1"/>
            </a:lvl5pPr>
            <a:lvl6pPr marL="1714284" indent="0">
              <a:buNone/>
              <a:defRPr sz="1200" b="1"/>
            </a:lvl6pPr>
            <a:lvl7pPr marL="2057142" indent="0">
              <a:buNone/>
              <a:defRPr sz="1200" b="1"/>
            </a:lvl7pPr>
            <a:lvl8pPr marL="2399998" indent="0">
              <a:buNone/>
              <a:defRPr sz="1200" b="1"/>
            </a:lvl8pPr>
            <a:lvl9pPr marL="2742855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618443"/>
            <a:ext cx="2901255" cy="532218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428348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7" indent="0">
              <a:buNone/>
              <a:defRPr sz="1500" b="1"/>
            </a:lvl2pPr>
            <a:lvl3pPr marL="685714" indent="0">
              <a:buNone/>
              <a:defRPr sz="1350" b="1"/>
            </a:lvl3pPr>
            <a:lvl4pPr marL="1028571" indent="0">
              <a:buNone/>
              <a:defRPr sz="1200" b="1"/>
            </a:lvl4pPr>
            <a:lvl5pPr marL="1371428" indent="0">
              <a:buNone/>
              <a:defRPr sz="1200" b="1"/>
            </a:lvl5pPr>
            <a:lvl6pPr marL="1714284" indent="0">
              <a:buNone/>
              <a:defRPr sz="1200" b="1"/>
            </a:lvl6pPr>
            <a:lvl7pPr marL="2057142" indent="0">
              <a:buNone/>
              <a:defRPr sz="1200" b="1"/>
            </a:lvl7pPr>
            <a:lvl8pPr marL="2399998" indent="0">
              <a:buNone/>
              <a:defRPr sz="1200" b="1"/>
            </a:lvl8pPr>
            <a:lvl9pPr marL="2742855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618443"/>
            <a:ext cx="2915543" cy="532218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56E8-DBD3-4E2B-86FD-8235C842E7A8}" type="datetimeFigureOut">
              <a:rPr lang="nb-NO" smtClean="0"/>
              <a:t>14.08.2025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18A3A-3D53-49A2-973B-C05DE7C95F8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5862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56E8-DBD3-4E2B-86FD-8235C842E7A8}" type="datetimeFigureOut">
              <a:rPr lang="nb-NO" smtClean="0"/>
              <a:t>14.08.2025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18A3A-3D53-49A2-973B-C05DE7C95F8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6399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56E8-DBD3-4E2B-86FD-8235C842E7A8}" type="datetimeFigureOut">
              <a:rPr lang="nb-NO" smtClean="0"/>
              <a:t>14.08.2025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18A3A-3D53-49A2-973B-C05DE7C95F8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7066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6" y="1426287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857" indent="0">
              <a:buNone/>
              <a:defRPr sz="1050"/>
            </a:lvl2pPr>
            <a:lvl3pPr marL="685714" indent="0">
              <a:buNone/>
              <a:defRPr sz="900"/>
            </a:lvl3pPr>
            <a:lvl4pPr marL="1028571" indent="0">
              <a:buNone/>
              <a:defRPr sz="750"/>
            </a:lvl4pPr>
            <a:lvl5pPr marL="1371428" indent="0">
              <a:buNone/>
              <a:defRPr sz="750"/>
            </a:lvl5pPr>
            <a:lvl6pPr marL="1714284" indent="0">
              <a:buNone/>
              <a:defRPr sz="750"/>
            </a:lvl6pPr>
            <a:lvl7pPr marL="2057142" indent="0">
              <a:buNone/>
              <a:defRPr sz="750"/>
            </a:lvl7pPr>
            <a:lvl8pPr marL="2399998" indent="0">
              <a:buNone/>
              <a:defRPr sz="750"/>
            </a:lvl8pPr>
            <a:lvl9pPr marL="2742855" indent="0">
              <a:buNone/>
              <a:defRPr sz="75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56E8-DBD3-4E2B-86FD-8235C842E7A8}" type="datetimeFigureOut">
              <a:rPr lang="nb-NO" smtClean="0"/>
              <a:t>14.08.2025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18A3A-3D53-49A2-973B-C05DE7C95F8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4790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6" y="1426287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57" indent="0">
              <a:buNone/>
              <a:defRPr sz="2100"/>
            </a:lvl2pPr>
            <a:lvl3pPr marL="685714" indent="0">
              <a:buNone/>
              <a:defRPr sz="1800"/>
            </a:lvl3pPr>
            <a:lvl4pPr marL="1028571" indent="0">
              <a:buNone/>
              <a:defRPr sz="1500"/>
            </a:lvl4pPr>
            <a:lvl5pPr marL="1371428" indent="0">
              <a:buNone/>
              <a:defRPr sz="1500"/>
            </a:lvl5pPr>
            <a:lvl6pPr marL="1714284" indent="0">
              <a:buNone/>
              <a:defRPr sz="1500"/>
            </a:lvl6pPr>
            <a:lvl7pPr marL="2057142" indent="0">
              <a:buNone/>
              <a:defRPr sz="1500"/>
            </a:lvl7pPr>
            <a:lvl8pPr marL="2399998" indent="0">
              <a:buNone/>
              <a:defRPr sz="1500"/>
            </a:lvl8pPr>
            <a:lvl9pPr marL="2742855" indent="0">
              <a:buNone/>
              <a:defRPr sz="15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857" indent="0">
              <a:buNone/>
              <a:defRPr sz="1050"/>
            </a:lvl2pPr>
            <a:lvl3pPr marL="685714" indent="0">
              <a:buNone/>
              <a:defRPr sz="900"/>
            </a:lvl3pPr>
            <a:lvl4pPr marL="1028571" indent="0">
              <a:buNone/>
              <a:defRPr sz="750"/>
            </a:lvl4pPr>
            <a:lvl5pPr marL="1371428" indent="0">
              <a:buNone/>
              <a:defRPr sz="750"/>
            </a:lvl5pPr>
            <a:lvl6pPr marL="1714284" indent="0">
              <a:buNone/>
              <a:defRPr sz="750"/>
            </a:lvl6pPr>
            <a:lvl7pPr marL="2057142" indent="0">
              <a:buNone/>
              <a:defRPr sz="750"/>
            </a:lvl7pPr>
            <a:lvl8pPr marL="2399998" indent="0">
              <a:buNone/>
              <a:defRPr sz="750"/>
            </a:lvl8pPr>
            <a:lvl9pPr marL="2742855" indent="0">
              <a:buNone/>
              <a:defRPr sz="75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56E8-DBD3-4E2B-86FD-8235C842E7A8}" type="datetimeFigureOut">
              <a:rPr lang="nb-NO" smtClean="0"/>
              <a:t>14.08.2025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18A3A-3D53-49A2-973B-C05DE7C95F8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6887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91" y="527406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91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401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356E8-DBD3-4E2B-86FD-8235C842E7A8}" type="datetimeFigureOut">
              <a:rPr lang="nb-NO" smtClean="0"/>
              <a:t>14.08.2025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6" y="9181401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401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18A3A-3D53-49A2-973B-C05DE7C95F8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1877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71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9" indent="-171429" algn="l" defTabSz="68571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85" indent="-171429" algn="l" defTabSz="6857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42" indent="-171429" algn="l" defTabSz="6857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999" indent="-171429" algn="l" defTabSz="6857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56" indent="-171429" algn="l" defTabSz="6857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13" indent="-171429" algn="l" defTabSz="6857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70" indent="-171429" algn="l" defTabSz="6857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27" indent="-171429" algn="l" defTabSz="6857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84" indent="-171429" algn="l" defTabSz="6857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1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57" algn="l" defTabSz="68571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14" algn="l" defTabSz="68571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71" algn="l" defTabSz="68571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28" algn="l" defTabSz="68571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84" algn="l" defTabSz="68571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42" algn="l" defTabSz="68571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98" algn="l" defTabSz="68571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55" algn="l" defTabSz="68571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3395CBA0"/><Relationship Id="rId4" Type="http://schemas.openxmlformats.org/officeDocument/2006/relationships/hyperlink" Target="mailto:blystadliahagen@blystadlia.n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17.png"/><Relationship Id="rId18" Type="http://schemas.openxmlformats.org/officeDocument/2006/relationships/customXml" Target="../ink/ink7.xml"/><Relationship Id="rId26" Type="http://schemas.openxmlformats.org/officeDocument/2006/relationships/customXml" Target="../ink/ink11.xml"/><Relationship Id="rId3" Type="http://schemas.openxmlformats.org/officeDocument/2006/relationships/image" Target="../media/image11.png"/><Relationship Id="rId21" Type="http://schemas.openxmlformats.org/officeDocument/2006/relationships/image" Target="../media/image21.png"/><Relationship Id="rId7" Type="http://schemas.openxmlformats.org/officeDocument/2006/relationships/image" Target="../media/image14.png"/><Relationship Id="rId12" Type="http://schemas.openxmlformats.org/officeDocument/2006/relationships/customXml" Target="../ink/ink4.xml"/><Relationship Id="rId17" Type="http://schemas.openxmlformats.org/officeDocument/2006/relationships/image" Target="../media/image19.png"/><Relationship Id="rId25" Type="http://schemas.openxmlformats.org/officeDocument/2006/relationships/image" Target="../media/image23.png"/><Relationship Id="rId2" Type="http://schemas.openxmlformats.org/officeDocument/2006/relationships/hyperlink" Target="http://www.blystadliahagen.no/" TargetMode="External"/><Relationship Id="rId16" Type="http://schemas.openxmlformats.org/officeDocument/2006/relationships/customXml" Target="../ink/ink6.xml"/><Relationship Id="rId20" Type="http://schemas.openxmlformats.org/officeDocument/2006/relationships/customXml" Target="../ink/ink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11" Type="http://schemas.openxmlformats.org/officeDocument/2006/relationships/image" Target="../media/image16.png"/><Relationship Id="rId24" Type="http://schemas.openxmlformats.org/officeDocument/2006/relationships/customXml" Target="../ink/ink10.xml"/><Relationship Id="rId5" Type="http://schemas.openxmlformats.org/officeDocument/2006/relationships/image" Target="../media/image13.png"/><Relationship Id="rId15" Type="http://schemas.openxmlformats.org/officeDocument/2006/relationships/image" Target="../media/image18.png"/><Relationship Id="rId23" Type="http://schemas.openxmlformats.org/officeDocument/2006/relationships/image" Target="../media/image22.png"/><Relationship Id="rId10" Type="http://schemas.openxmlformats.org/officeDocument/2006/relationships/customXml" Target="../ink/ink3.xml"/><Relationship Id="rId19" Type="http://schemas.openxmlformats.org/officeDocument/2006/relationships/image" Target="../media/image20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Relationship Id="rId14" Type="http://schemas.openxmlformats.org/officeDocument/2006/relationships/customXml" Target="../ink/ink5.xml"/><Relationship Id="rId22" Type="http://schemas.openxmlformats.org/officeDocument/2006/relationships/customXml" Target="../ink/ink9.xml"/><Relationship Id="rId27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9955"/>
            <a:ext cx="6839031" cy="2551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412" y="4131957"/>
            <a:ext cx="1937566" cy="1855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/>
          <p:cNvSpPr/>
          <p:nvPr/>
        </p:nvSpPr>
        <p:spPr>
          <a:xfrm>
            <a:off x="552131" y="4721772"/>
            <a:ext cx="3429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b="1" i="1" dirty="0"/>
              <a:t>    blystadliahagen.no </a:t>
            </a:r>
            <a:endParaRPr lang="nb-NO" dirty="0"/>
          </a:p>
          <a:p>
            <a:r>
              <a:rPr lang="nb-NO" i="1" dirty="0"/>
              <a:t>    </a:t>
            </a:r>
            <a:r>
              <a:rPr lang="nb-NO" i="1" u="sng" dirty="0">
                <a:hlinkClick r:id="rId4"/>
              </a:rPr>
              <a:t>blystadliahagen@blystadlia.no</a:t>
            </a:r>
            <a:endParaRPr lang="nb-NO" dirty="0"/>
          </a:p>
          <a:p>
            <a:r>
              <a:rPr lang="nb-NO" i="1" dirty="0"/>
              <a:t>    Org. nr. 825 076 832</a:t>
            </a:r>
            <a:endParaRPr lang="nb-NO" dirty="0"/>
          </a:p>
          <a:p>
            <a:r>
              <a:rPr lang="nb-NO" i="1" dirty="0"/>
              <a:t>    Bank kto. 1310 29 14532</a:t>
            </a: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A1D70113-5669-2C7E-E1E4-9A30AF24A92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52851"/>
            <a:ext cx="6858000" cy="3853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1B38E68E-090D-811D-2A6F-DCD0B01717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5065" y="0"/>
            <a:ext cx="2493966" cy="309392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14D83518-C7A2-1C7D-2E94-C676324FF2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5911" y="161690"/>
            <a:ext cx="3154050" cy="223917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519299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3A763F98-9AAF-4DFE-9655-85CE60849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17262"/>
            <a:ext cx="6858000" cy="3388738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FEC91C95-4FD3-4577-8D20-742F115B8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232" y="4432039"/>
            <a:ext cx="3480356" cy="2038788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673F684E-D39A-4856-9979-19DEBC399B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866" y="4333493"/>
            <a:ext cx="2575369" cy="2188624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FDCEDB82-6027-4551-A63E-AF7A64B10E25}"/>
              </a:ext>
            </a:extLst>
          </p:cNvPr>
          <p:cNvSpPr txBox="1"/>
          <p:nvPr/>
        </p:nvSpPr>
        <p:spPr>
          <a:xfrm>
            <a:off x="64675" y="85344"/>
            <a:ext cx="67238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400" b="1" dirty="0"/>
              <a:t>Parsellhage og urbant landbruk i Blystadlia?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2ADEE5F-4F5C-495C-95C8-554C0FC9EC2F}"/>
              </a:ext>
            </a:extLst>
          </p:cNvPr>
          <p:cNvSpPr txBox="1"/>
          <p:nvPr/>
        </p:nvSpPr>
        <p:spPr>
          <a:xfrm>
            <a:off x="115847" y="1527604"/>
            <a:ext cx="662154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Prosjektets gang:</a:t>
            </a:r>
          </a:p>
          <a:p>
            <a:endParaRPr lang="nb-NO" b="1" dirty="0"/>
          </a:p>
          <a:p>
            <a:pPr marL="285714" indent="-285714">
              <a:buFont typeface="Arial" panose="020B0604020202020204" pitchFamily="34" charset="0"/>
              <a:buChar char="•"/>
            </a:pPr>
            <a:r>
              <a:rPr lang="nb-NO" dirty="0"/>
              <a:t>Blystadlia Miljøforum/Blystadliahagen søkte Rælingen kommune om disponering/leie av tomt for etablering av «</a:t>
            </a:r>
            <a:r>
              <a:rPr lang="nb-NO" b="1" dirty="0"/>
              <a:t>Blystadliahagen</a:t>
            </a:r>
            <a:r>
              <a:rPr lang="nb-NO" dirty="0"/>
              <a:t>». </a:t>
            </a:r>
          </a:p>
          <a:p>
            <a:pPr marL="285714" indent="-285714">
              <a:buFont typeface="Arial" panose="020B0604020202020204" pitchFamily="34" charset="0"/>
              <a:buChar char="•"/>
            </a:pPr>
            <a:r>
              <a:rPr lang="nb-NO" dirty="0"/>
              <a:t>Dette ble innvilget og kontrakt skrevet. </a:t>
            </a:r>
          </a:p>
          <a:p>
            <a:pPr marL="285714" indent="-285714">
              <a:buFont typeface="Arial" panose="020B0604020202020204" pitchFamily="34" charset="0"/>
              <a:buChar char="•"/>
            </a:pPr>
            <a:r>
              <a:rPr lang="nb-NO" dirty="0"/>
              <a:t>Aktivitet i Blystadliahagen startet mai 2022</a:t>
            </a:r>
          </a:p>
          <a:p>
            <a:pPr marL="285714" indent="-285714">
              <a:buFont typeface="Arial" panose="020B0604020202020204" pitchFamily="34" charset="0"/>
              <a:buChar char="•"/>
            </a:pPr>
            <a:r>
              <a:rPr lang="nb-NO" dirty="0"/>
              <a:t>Startet opp med støtte fra</a:t>
            </a:r>
          </a:p>
          <a:p>
            <a:pPr marL="285714" indent="-285714">
              <a:buFont typeface="Arial" panose="020B0604020202020204" pitchFamily="34" charset="0"/>
              <a:buChar char="•"/>
            </a:pPr>
            <a:endParaRPr lang="nb-NO" dirty="0"/>
          </a:p>
          <a:p>
            <a:r>
              <a:rPr lang="nb-NO" dirty="0"/>
              <a:t>Vil du være med så kan du gi din interesse på </a:t>
            </a:r>
          </a:p>
          <a:p>
            <a:r>
              <a:rPr lang="nb-NO" sz="2000" b="1" dirty="0"/>
              <a:t>blystadliahagen.no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CFD5DB42-54D7-46A4-B1C8-C7CED5C9FC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5771" y="1481169"/>
            <a:ext cx="901880" cy="638698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4F04E392-2AC5-D329-D523-BE9F07EA05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771" y="3206663"/>
            <a:ext cx="700831" cy="56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053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0" y="2637014"/>
            <a:ext cx="6857999" cy="34941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b-NO" sz="2400" b="1" dirty="0"/>
              <a:t>16 m</a:t>
            </a:r>
            <a:r>
              <a:rPr lang="nb-NO" sz="2400" b="1" baseline="30000" dirty="0"/>
              <a:t>2</a:t>
            </a:r>
            <a:r>
              <a:rPr lang="nb-NO" sz="2400" b="1" dirty="0"/>
              <a:t> parseller leies ut på kontrakt. Vil du begrense deg kan du leie plass til en pallekarm.</a:t>
            </a:r>
          </a:p>
          <a:p>
            <a:pPr marL="0" indent="0" algn="ctr">
              <a:buNone/>
            </a:pPr>
            <a:r>
              <a:rPr lang="nb-NO" sz="2000" b="1" dirty="0"/>
              <a:t>Interessert i å leie og/eller være med på utviklingen videre?</a:t>
            </a:r>
          </a:p>
          <a:p>
            <a:pPr marL="0" indent="0">
              <a:buNone/>
            </a:pPr>
            <a:r>
              <a:rPr lang="nb-NO" dirty="0"/>
              <a:t>Gå inn på </a:t>
            </a:r>
            <a:r>
              <a:rPr lang="nb-NO" dirty="0">
                <a:hlinkClick r:id="rId2"/>
              </a:rPr>
              <a:t>www.blystadliahagen.no</a:t>
            </a:r>
            <a:r>
              <a:rPr lang="nb-NO" dirty="0"/>
              <a:t> og du finner mer informasjon og/eller kan kontakte «oss». Du kan også ringe 90697367 </a:t>
            </a:r>
          </a:p>
          <a:p>
            <a:pPr marL="0" indent="0">
              <a:buNone/>
            </a:pPr>
            <a:r>
              <a:rPr lang="nb-NO" sz="1800" dirty="0"/>
              <a:t>Leieutgifter kr 600 pr år for en parsell og/eller kr 200 pr «</a:t>
            </a:r>
            <a:r>
              <a:rPr lang="nb-NO" sz="1800" dirty="0" err="1"/>
              <a:t>palleplass</a:t>
            </a:r>
            <a:r>
              <a:rPr lang="nb-NO" sz="1800" dirty="0"/>
              <a:t>». </a:t>
            </a:r>
          </a:p>
          <a:p>
            <a:pPr marL="0" indent="0">
              <a:buNone/>
            </a:pPr>
            <a:r>
              <a:rPr lang="nb-NO" sz="1800" dirty="0"/>
              <a:t>Pengene går uavkortet tilbake til «hagen» og leietakere i form av redskaper, økt infrastruktur og sosialt samvær. </a:t>
            </a:r>
          </a:p>
          <a:p>
            <a:pPr marL="0" indent="0">
              <a:buNone/>
            </a:pPr>
            <a:r>
              <a:rPr lang="nb-NO" sz="1800" dirty="0"/>
              <a:t>                                                                    Ansvarlig: </a:t>
            </a:r>
            <a:r>
              <a:rPr lang="nb-NO" sz="1800" i="1" dirty="0"/>
              <a:t>Blystadliahagen</a:t>
            </a:r>
            <a:r>
              <a:rPr lang="nb-NO" sz="1800" dirty="0"/>
              <a:t> (org.)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9" y="-1"/>
            <a:ext cx="6715774" cy="249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e 4"/>
          <p:cNvPicPr/>
          <p:nvPr/>
        </p:nvPicPr>
        <p:blipFill>
          <a:blip r:embed="rId4"/>
          <a:stretch>
            <a:fillRect/>
          </a:stretch>
        </p:blipFill>
        <p:spPr>
          <a:xfrm>
            <a:off x="140677" y="5967046"/>
            <a:ext cx="6717323" cy="3938955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5040923" y="7435334"/>
            <a:ext cx="1131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Skolehage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1172307" y="7389167"/>
            <a:ext cx="510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/>
              <a:t>Urte-</a:t>
            </a:r>
          </a:p>
          <a:p>
            <a:r>
              <a:rPr lang="nb-NO" sz="1200" dirty="0"/>
              <a:t>hage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342" y="1929054"/>
            <a:ext cx="2042155" cy="725409"/>
          </a:xfrm>
          <a:prstGeom prst="rect">
            <a:avLst/>
          </a:prstGeom>
          <a:noFill/>
          <a:ln>
            <a:noFill/>
          </a:ln>
          <a:effectLst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Sylinder 6"/>
          <p:cNvSpPr txBox="1"/>
          <p:nvPr/>
        </p:nvSpPr>
        <p:spPr>
          <a:xfrm>
            <a:off x="5079547" y="2262310"/>
            <a:ext cx="1545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/>
              <a:t>Oppstart mai 2022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A4575F0E-1631-C5CD-038D-3357EBEDC453}"/>
              </a:ext>
            </a:extLst>
          </p:cNvPr>
          <p:cNvSpPr txBox="1"/>
          <p:nvPr/>
        </p:nvSpPr>
        <p:spPr>
          <a:xfrm>
            <a:off x="3967701" y="8698727"/>
            <a:ext cx="9621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" dirty="0"/>
              <a:t>Felles parseller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Håndskrift 8">
                <a:extLst>
                  <a:ext uri="{FF2B5EF4-FFF2-40B4-BE49-F238E27FC236}">
                    <a16:creationId xmlns:a16="http://schemas.microsoft.com/office/drawing/2014/main" id="{D7BC1219-7BEF-7B50-99CF-E33313C452E3}"/>
                  </a:ext>
                </a:extLst>
              </p14:cNvPr>
              <p14:cNvContentPartPr/>
              <p14:nvPr/>
            </p14:nvContentPartPr>
            <p14:xfrm>
              <a:off x="4285565" y="8682715"/>
              <a:ext cx="191160" cy="47880"/>
            </p14:xfrm>
          </p:contentPart>
        </mc:Choice>
        <mc:Fallback xmlns="">
          <p:pic>
            <p:nvPicPr>
              <p:cNvPr id="9" name="Håndskrift 8">
                <a:extLst>
                  <a:ext uri="{FF2B5EF4-FFF2-40B4-BE49-F238E27FC236}">
                    <a16:creationId xmlns:a16="http://schemas.microsoft.com/office/drawing/2014/main" id="{D7BC1219-7BEF-7B50-99CF-E33313C452E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49565" y="8610715"/>
                <a:ext cx="26280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Håndskrift 9">
                <a:extLst>
                  <a:ext uri="{FF2B5EF4-FFF2-40B4-BE49-F238E27FC236}">
                    <a16:creationId xmlns:a16="http://schemas.microsoft.com/office/drawing/2014/main" id="{001D0F3A-115D-A102-9D6E-CB26AD1C6966}"/>
                  </a:ext>
                </a:extLst>
              </p14:cNvPr>
              <p14:cNvContentPartPr/>
              <p14:nvPr/>
            </p14:nvContentPartPr>
            <p14:xfrm>
              <a:off x="4230125" y="8984035"/>
              <a:ext cx="135720" cy="23760"/>
            </p14:xfrm>
          </p:contentPart>
        </mc:Choice>
        <mc:Fallback xmlns="">
          <p:pic>
            <p:nvPicPr>
              <p:cNvPr id="10" name="Håndskrift 9">
                <a:extLst>
                  <a:ext uri="{FF2B5EF4-FFF2-40B4-BE49-F238E27FC236}">
                    <a16:creationId xmlns:a16="http://schemas.microsoft.com/office/drawing/2014/main" id="{001D0F3A-115D-A102-9D6E-CB26AD1C696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94125" y="8912035"/>
                <a:ext cx="20736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Håndskrift 13">
                <a:extLst>
                  <a:ext uri="{FF2B5EF4-FFF2-40B4-BE49-F238E27FC236}">
                    <a16:creationId xmlns:a16="http://schemas.microsoft.com/office/drawing/2014/main" id="{802D6AAE-12D2-4E7A-8E26-7708E855A114}"/>
                  </a:ext>
                </a:extLst>
              </p14:cNvPr>
              <p14:cNvContentPartPr/>
              <p14:nvPr/>
            </p14:nvContentPartPr>
            <p14:xfrm>
              <a:off x="4031045" y="8810155"/>
              <a:ext cx="771840" cy="15840"/>
            </p14:xfrm>
          </p:contentPart>
        </mc:Choice>
        <mc:Fallback xmlns="">
          <p:pic>
            <p:nvPicPr>
              <p:cNvPr id="14" name="Håndskrift 13">
                <a:extLst>
                  <a:ext uri="{FF2B5EF4-FFF2-40B4-BE49-F238E27FC236}">
                    <a16:creationId xmlns:a16="http://schemas.microsoft.com/office/drawing/2014/main" id="{802D6AAE-12D2-4E7A-8E26-7708E855A11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95045" y="8738155"/>
                <a:ext cx="84348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Håndskrift 14">
                <a:extLst>
                  <a:ext uri="{FF2B5EF4-FFF2-40B4-BE49-F238E27FC236}">
                    <a16:creationId xmlns:a16="http://schemas.microsoft.com/office/drawing/2014/main" id="{FF8D989A-D332-512B-DF49-6694C141B8B8}"/>
                  </a:ext>
                </a:extLst>
              </p14:cNvPr>
              <p14:cNvContentPartPr/>
              <p14:nvPr/>
            </p14:nvContentPartPr>
            <p14:xfrm>
              <a:off x="4213925" y="8897635"/>
              <a:ext cx="201240" cy="29160"/>
            </p14:xfrm>
          </p:contentPart>
        </mc:Choice>
        <mc:Fallback xmlns="">
          <p:pic>
            <p:nvPicPr>
              <p:cNvPr id="15" name="Håndskrift 14">
                <a:extLst>
                  <a:ext uri="{FF2B5EF4-FFF2-40B4-BE49-F238E27FC236}">
                    <a16:creationId xmlns:a16="http://schemas.microsoft.com/office/drawing/2014/main" id="{FF8D989A-D332-512B-DF49-6694C141B8B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178285" y="8825635"/>
                <a:ext cx="27288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Håndskrift 16">
                <a:extLst>
                  <a:ext uri="{FF2B5EF4-FFF2-40B4-BE49-F238E27FC236}">
                    <a16:creationId xmlns:a16="http://schemas.microsoft.com/office/drawing/2014/main" id="{A2D805C3-7E51-AEC6-4316-7799574937AB}"/>
                  </a:ext>
                </a:extLst>
              </p14:cNvPr>
              <p14:cNvContentPartPr/>
              <p14:nvPr/>
            </p14:nvContentPartPr>
            <p14:xfrm>
              <a:off x="4293485" y="8587315"/>
              <a:ext cx="231120" cy="95760"/>
            </p14:xfrm>
          </p:contentPart>
        </mc:Choice>
        <mc:Fallback xmlns="">
          <p:pic>
            <p:nvPicPr>
              <p:cNvPr id="17" name="Håndskrift 16">
                <a:extLst>
                  <a:ext uri="{FF2B5EF4-FFF2-40B4-BE49-F238E27FC236}">
                    <a16:creationId xmlns:a16="http://schemas.microsoft.com/office/drawing/2014/main" id="{A2D805C3-7E51-AEC6-4316-7799574937A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257485" y="8515315"/>
                <a:ext cx="30276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Håndskrift 18">
                <a:extLst>
                  <a:ext uri="{FF2B5EF4-FFF2-40B4-BE49-F238E27FC236}">
                    <a16:creationId xmlns:a16="http://schemas.microsoft.com/office/drawing/2014/main" id="{465826DF-2E29-02BD-30C6-B8BA8A738D6E}"/>
                  </a:ext>
                </a:extLst>
              </p14:cNvPr>
              <p14:cNvContentPartPr/>
              <p14:nvPr/>
            </p14:nvContentPartPr>
            <p14:xfrm>
              <a:off x="4126805" y="9016435"/>
              <a:ext cx="270720" cy="40680"/>
            </p14:xfrm>
          </p:contentPart>
        </mc:Choice>
        <mc:Fallback xmlns="">
          <p:pic>
            <p:nvPicPr>
              <p:cNvPr id="19" name="Håndskrift 18">
                <a:extLst>
                  <a:ext uri="{FF2B5EF4-FFF2-40B4-BE49-F238E27FC236}">
                    <a16:creationId xmlns:a16="http://schemas.microsoft.com/office/drawing/2014/main" id="{465826DF-2E29-02BD-30C6-B8BA8A738D6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090805" y="8944435"/>
                <a:ext cx="34236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" name="Håndskrift 19">
                <a:extLst>
                  <a:ext uri="{FF2B5EF4-FFF2-40B4-BE49-F238E27FC236}">
                    <a16:creationId xmlns:a16="http://schemas.microsoft.com/office/drawing/2014/main" id="{E0FA49DB-6A36-998D-2420-DAE245F4E0E1}"/>
                  </a:ext>
                </a:extLst>
              </p14:cNvPr>
              <p14:cNvContentPartPr/>
              <p14:nvPr/>
            </p14:nvContentPartPr>
            <p14:xfrm>
              <a:off x="4134365" y="8913115"/>
              <a:ext cx="360" cy="360"/>
            </p14:xfrm>
          </p:contentPart>
        </mc:Choice>
        <mc:Fallback xmlns="">
          <p:pic>
            <p:nvPicPr>
              <p:cNvPr id="20" name="Håndskrift 19">
                <a:extLst>
                  <a:ext uri="{FF2B5EF4-FFF2-40B4-BE49-F238E27FC236}">
                    <a16:creationId xmlns:a16="http://schemas.microsoft.com/office/drawing/2014/main" id="{E0FA49DB-6A36-998D-2420-DAE245F4E0E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098725" y="8841115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" name="Håndskrift 20">
                <a:extLst>
                  <a:ext uri="{FF2B5EF4-FFF2-40B4-BE49-F238E27FC236}">
                    <a16:creationId xmlns:a16="http://schemas.microsoft.com/office/drawing/2014/main" id="{B512698A-07DA-B15D-0D6D-12E19E555D24}"/>
                  </a:ext>
                </a:extLst>
              </p14:cNvPr>
              <p14:cNvContentPartPr/>
              <p14:nvPr/>
            </p14:nvContentPartPr>
            <p14:xfrm>
              <a:off x="4445765" y="8626915"/>
              <a:ext cx="102600" cy="8640"/>
            </p14:xfrm>
          </p:contentPart>
        </mc:Choice>
        <mc:Fallback xmlns="">
          <p:pic>
            <p:nvPicPr>
              <p:cNvPr id="21" name="Håndskrift 20">
                <a:extLst>
                  <a:ext uri="{FF2B5EF4-FFF2-40B4-BE49-F238E27FC236}">
                    <a16:creationId xmlns:a16="http://schemas.microsoft.com/office/drawing/2014/main" id="{B512698A-07DA-B15D-0D6D-12E19E555D2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409765" y="8555275"/>
                <a:ext cx="17424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Håndskrift 21">
                <a:extLst>
                  <a:ext uri="{FF2B5EF4-FFF2-40B4-BE49-F238E27FC236}">
                    <a16:creationId xmlns:a16="http://schemas.microsoft.com/office/drawing/2014/main" id="{14A1DFB2-EA11-6A53-523F-395CB2D4E060}"/>
                  </a:ext>
                </a:extLst>
              </p14:cNvPr>
              <p14:cNvContentPartPr/>
              <p14:nvPr/>
            </p14:nvContentPartPr>
            <p14:xfrm>
              <a:off x="4405445" y="8611075"/>
              <a:ext cx="55440" cy="32040"/>
            </p14:xfrm>
          </p:contentPart>
        </mc:Choice>
        <mc:Fallback xmlns="">
          <p:pic>
            <p:nvPicPr>
              <p:cNvPr id="22" name="Håndskrift 21">
                <a:extLst>
                  <a:ext uri="{FF2B5EF4-FFF2-40B4-BE49-F238E27FC236}">
                    <a16:creationId xmlns:a16="http://schemas.microsoft.com/office/drawing/2014/main" id="{14A1DFB2-EA11-6A53-523F-395CB2D4E06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369445" y="8539435"/>
                <a:ext cx="12708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Håndskrift 23">
                <a:extLst>
                  <a:ext uri="{FF2B5EF4-FFF2-40B4-BE49-F238E27FC236}">
                    <a16:creationId xmlns:a16="http://schemas.microsoft.com/office/drawing/2014/main" id="{321B279C-4FD5-9D52-75D0-9A980A35AC86}"/>
                  </a:ext>
                </a:extLst>
              </p14:cNvPr>
              <p14:cNvContentPartPr/>
              <p14:nvPr/>
            </p14:nvContentPartPr>
            <p14:xfrm>
              <a:off x="1287845" y="7545835"/>
              <a:ext cx="310680" cy="24120"/>
            </p14:xfrm>
          </p:contentPart>
        </mc:Choice>
        <mc:Fallback xmlns="">
          <p:pic>
            <p:nvPicPr>
              <p:cNvPr id="24" name="Håndskrift 23">
                <a:extLst>
                  <a:ext uri="{FF2B5EF4-FFF2-40B4-BE49-F238E27FC236}">
                    <a16:creationId xmlns:a16="http://schemas.microsoft.com/office/drawing/2014/main" id="{321B279C-4FD5-9D52-75D0-9A980A35AC8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251845" y="7473835"/>
                <a:ext cx="38232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Håndskrift 25">
                <a:extLst>
                  <a:ext uri="{FF2B5EF4-FFF2-40B4-BE49-F238E27FC236}">
                    <a16:creationId xmlns:a16="http://schemas.microsoft.com/office/drawing/2014/main" id="{074B30E3-2288-7A3D-ACF0-1CAC20FC09B4}"/>
                  </a:ext>
                </a:extLst>
              </p14:cNvPr>
              <p14:cNvContentPartPr/>
              <p14:nvPr/>
            </p14:nvContentPartPr>
            <p14:xfrm>
              <a:off x="1296125" y="7672915"/>
              <a:ext cx="270360" cy="32040"/>
            </p14:xfrm>
          </p:contentPart>
        </mc:Choice>
        <mc:Fallback xmlns="">
          <p:pic>
            <p:nvPicPr>
              <p:cNvPr id="26" name="Håndskrift 25">
                <a:extLst>
                  <a:ext uri="{FF2B5EF4-FFF2-40B4-BE49-F238E27FC236}">
                    <a16:creationId xmlns:a16="http://schemas.microsoft.com/office/drawing/2014/main" id="{074B30E3-2288-7A3D-ACF0-1CAC20FC09B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260125" y="7600915"/>
                <a:ext cx="342000" cy="17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99803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64B5AB64-E948-4925-8128-62C291F0C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3980415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367730B1-4E0A-4EEB-8994-E3EE993C3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4163186"/>
            <a:ext cx="6675120" cy="4639006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C5F28705-1B1B-4AE2-B190-FE1D2A035A64}"/>
              </a:ext>
            </a:extLst>
          </p:cNvPr>
          <p:cNvSpPr txBox="1"/>
          <p:nvPr/>
        </p:nvSpPr>
        <p:spPr>
          <a:xfrm>
            <a:off x="1574838" y="9144000"/>
            <a:ext cx="3708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/>
              <a:t>blystadliahagen.no</a:t>
            </a:r>
          </a:p>
        </p:txBody>
      </p:sp>
    </p:spTree>
    <p:extLst>
      <p:ext uri="{BB962C8B-B14F-4D97-AF65-F5344CB8AC3E}">
        <p14:creationId xmlns:p14="http://schemas.microsoft.com/office/powerpoint/2010/main" val="1456976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8EDE10AC-4D0A-45D0-8201-B734528B4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4390402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64A34CCF-AECC-482D-BF32-2B88B4B88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4390405"/>
            <a:ext cx="6675120" cy="4787437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5F0BA7CF-0F0A-40AF-B89D-71F24E025EFD}"/>
              </a:ext>
            </a:extLst>
          </p:cNvPr>
          <p:cNvSpPr txBox="1"/>
          <p:nvPr/>
        </p:nvSpPr>
        <p:spPr>
          <a:xfrm>
            <a:off x="1574838" y="9083040"/>
            <a:ext cx="3708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/>
              <a:t>blystadliahagen.no</a:t>
            </a:r>
          </a:p>
        </p:txBody>
      </p:sp>
    </p:spTree>
    <p:extLst>
      <p:ext uri="{BB962C8B-B14F-4D97-AF65-F5344CB8AC3E}">
        <p14:creationId xmlns:p14="http://schemas.microsoft.com/office/powerpoint/2010/main" val="3925924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DC411D4D-5DD5-462F-A5E9-1299504A8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87" y="165735"/>
            <a:ext cx="5657850" cy="421005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F205C980-40C9-4678-8A2E-10BDB2452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96" y="4010261"/>
            <a:ext cx="2745196" cy="4081808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B04A52A1-C18F-49B5-BBE8-918B06C281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459" y="7888753"/>
            <a:ext cx="2648233" cy="1441702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ED17C348-F4C8-48C4-BB20-C3C2B050DE1B}"/>
              </a:ext>
            </a:extLst>
          </p:cNvPr>
          <p:cNvSpPr txBox="1"/>
          <p:nvPr/>
        </p:nvSpPr>
        <p:spPr>
          <a:xfrm>
            <a:off x="1565147" y="9161333"/>
            <a:ext cx="3708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/>
              <a:t>blystadliahagen.no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B7B8F8A-9C8E-466D-9794-46FE15F200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5385" y="3332584"/>
            <a:ext cx="975066" cy="1594930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2DA6C284-26E1-4069-83B5-AAEC9CC1ED3A}"/>
              </a:ext>
            </a:extLst>
          </p:cNvPr>
          <p:cNvSpPr txBox="1"/>
          <p:nvPr/>
        </p:nvSpPr>
        <p:spPr>
          <a:xfrm>
            <a:off x="3163276" y="5070174"/>
            <a:ext cx="39080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dirty="0">
                <a:solidFill>
                  <a:srgbClr val="00B050"/>
                </a:solidFill>
              </a:rPr>
              <a:t>Det som er unikt med spiselige planter, </a:t>
            </a:r>
          </a:p>
          <a:p>
            <a:r>
              <a:rPr lang="nb-NO" sz="1600" b="1" dirty="0">
                <a:solidFill>
                  <a:srgbClr val="00B050"/>
                </a:solidFill>
              </a:rPr>
              <a:t>er at når vi samhandler med dem, blir </a:t>
            </a:r>
          </a:p>
          <a:p>
            <a:r>
              <a:rPr lang="nb-NO" sz="1600" b="1" dirty="0">
                <a:solidFill>
                  <a:srgbClr val="00B050"/>
                </a:solidFill>
              </a:rPr>
              <a:t>vi aktive vesener. Ved den avslappende,</a:t>
            </a:r>
          </a:p>
          <a:p>
            <a:r>
              <a:rPr lang="nb-NO" sz="1600" b="1" dirty="0">
                <a:solidFill>
                  <a:srgbClr val="00B050"/>
                </a:solidFill>
              </a:rPr>
              <a:t>men også nyttige aktiviteten, glemmer</a:t>
            </a:r>
          </a:p>
          <a:p>
            <a:r>
              <a:rPr lang="nb-NO" sz="1600" b="1" dirty="0">
                <a:solidFill>
                  <a:srgbClr val="00B050"/>
                </a:solidFill>
              </a:rPr>
              <a:t>vi oss selv. Det er nesten som å bli noen </a:t>
            </a:r>
          </a:p>
          <a:p>
            <a:r>
              <a:rPr lang="nb-NO" sz="1600" b="1" dirty="0">
                <a:solidFill>
                  <a:srgbClr val="00B050"/>
                </a:solidFill>
              </a:rPr>
              <a:t>andre, og følelsen av å være produktiv</a:t>
            </a:r>
          </a:p>
          <a:p>
            <a:r>
              <a:rPr lang="nb-NO" sz="1600" b="1" dirty="0">
                <a:solidFill>
                  <a:srgbClr val="00B050"/>
                </a:solidFill>
              </a:rPr>
              <a:t>og nyttig er definitivt en vei tilbake i </a:t>
            </a:r>
          </a:p>
          <a:p>
            <a:r>
              <a:rPr lang="nb-NO" sz="1600" b="1" dirty="0">
                <a:solidFill>
                  <a:srgbClr val="00B050"/>
                </a:solidFill>
              </a:rPr>
              <a:t>samfunnet for mange mennesker.</a:t>
            </a:r>
          </a:p>
          <a:p>
            <a:r>
              <a:rPr lang="nb-NO" sz="1600" b="1" dirty="0">
                <a:solidFill>
                  <a:srgbClr val="00B050"/>
                </a:solidFill>
              </a:rPr>
              <a:t>Jeg lurer ofte på: «kan man bli et helt </a:t>
            </a:r>
          </a:p>
          <a:p>
            <a:r>
              <a:rPr lang="nb-NO" sz="1600" b="1" dirty="0">
                <a:solidFill>
                  <a:srgbClr val="00B050"/>
                </a:solidFill>
              </a:rPr>
              <a:t>menneske uten å være i</a:t>
            </a:r>
          </a:p>
          <a:p>
            <a:r>
              <a:rPr lang="nb-NO" sz="1600" b="1" dirty="0">
                <a:solidFill>
                  <a:srgbClr val="00B050"/>
                </a:solidFill>
              </a:rPr>
              <a:t>direkte kontekst med naturen?»</a:t>
            </a:r>
          </a:p>
          <a:p>
            <a:endParaRPr lang="nb-NO" sz="1600" b="1" dirty="0">
              <a:solidFill>
                <a:srgbClr val="00B050"/>
              </a:solidFill>
            </a:endParaRPr>
          </a:p>
          <a:p>
            <a:r>
              <a:rPr lang="nb-NO" sz="1600" b="1" i="1" dirty="0">
                <a:solidFill>
                  <a:srgbClr val="00B050"/>
                </a:solidFill>
              </a:rPr>
              <a:t>Marianne </a:t>
            </a:r>
            <a:r>
              <a:rPr lang="nb-NO" sz="1600" b="1" i="1" dirty="0" err="1">
                <a:solidFill>
                  <a:srgbClr val="00B050"/>
                </a:solidFill>
              </a:rPr>
              <a:t>Leisner</a:t>
            </a:r>
            <a:r>
              <a:rPr lang="nb-NO" sz="1600" b="1" i="1" dirty="0">
                <a:solidFill>
                  <a:srgbClr val="00B050"/>
                </a:solidFill>
              </a:rPr>
              <a:t>,</a:t>
            </a:r>
          </a:p>
          <a:p>
            <a:r>
              <a:rPr lang="nb-NO" sz="1600" b="1" i="1" dirty="0">
                <a:solidFill>
                  <a:srgbClr val="00B050"/>
                </a:solidFill>
              </a:rPr>
              <a:t>Grønn Omsorg på Bygdøy Kongsgård</a:t>
            </a:r>
          </a:p>
        </p:txBody>
      </p:sp>
    </p:spTree>
    <p:extLst>
      <p:ext uri="{BB962C8B-B14F-4D97-AF65-F5344CB8AC3E}">
        <p14:creationId xmlns:p14="http://schemas.microsoft.com/office/powerpoint/2010/main" val="2322773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1105</TotalTime>
  <Words>299</Words>
  <Application>Microsoft Office PowerPoint</Application>
  <PresentationFormat>A4 (210 x 297 mm)</PresentationFormat>
  <Paragraphs>42</Paragraphs>
  <Slides>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Tom Skjekkeland</dc:creator>
  <cp:lastModifiedBy>Tom Skjekkeland</cp:lastModifiedBy>
  <cp:revision>31</cp:revision>
  <dcterms:created xsi:type="dcterms:W3CDTF">2021-10-18T12:43:18Z</dcterms:created>
  <dcterms:modified xsi:type="dcterms:W3CDTF">2025-08-14T07:57:56Z</dcterms:modified>
</cp:coreProperties>
</file>